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5"/>
  </p:notesMasterIdLst>
  <p:sldIdLst>
    <p:sldId id="272" r:id="rId2"/>
    <p:sldId id="258" r:id="rId3"/>
    <p:sldId id="259" r:id="rId4"/>
    <p:sldId id="273" r:id="rId5"/>
    <p:sldId id="268" r:id="rId6"/>
    <p:sldId id="269" r:id="rId7"/>
    <p:sldId id="266" r:id="rId8"/>
    <p:sldId id="264" r:id="rId9"/>
    <p:sldId id="265" r:id="rId10"/>
    <p:sldId id="275" r:id="rId11"/>
    <p:sldId id="263" r:id="rId12"/>
    <p:sldId id="274" r:id="rId13"/>
    <p:sldId id="270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-90" y="-8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9892DE-F1CF-4213-A82D-67DB06F1F100}" type="datetimeFigureOut">
              <a:rPr lang="en-US" smtClean="0"/>
              <a:t>4/13/2014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1B4A9E-DC8E-451D-8A1A-5B2CD151AF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5478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1B4A9E-DC8E-451D-8A1A-5B2CD151AFB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807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9" y="1871133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9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3" y="5037663"/>
            <a:ext cx="897467" cy="279400"/>
          </a:xfrm>
        </p:spPr>
        <p:txBody>
          <a:bodyPr/>
          <a:lstStyle/>
          <a:p>
            <a:fld id="{D9991AFF-93A9-435C-A410-C261B95B2181}" type="datetimeFigureOut">
              <a:rPr lang="en-US" smtClean="0"/>
              <a:t>4/13/2014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2" y="5037663"/>
            <a:ext cx="551167" cy="279400"/>
          </a:xfrm>
        </p:spPr>
        <p:txBody>
          <a:bodyPr/>
          <a:lstStyle/>
          <a:p>
            <a:fld id="{BB7829FE-3E38-423C-B264-A1BD928D6F7B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3683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7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401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7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91AFF-93A9-435C-A410-C261B95B2181}" type="datetimeFigureOut">
              <a:rPr lang="en-US" smtClean="0"/>
              <a:t>4/13/2014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829FE-3E38-423C-B264-A1BD928D6F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187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9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9" y="4343401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91AFF-93A9-435C-A410-C261B95B2181}" type="datetimeFigureOut">
              <a:rPr lang="en-US" smtClean="0"/>
              <a:t>4/13/2014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829FE-3E38-423C-B264-A1BD928D6F7B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9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43651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4" y="982132"/>
            <a:ext cx="9296399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3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401"/>
            <a:ext cx="9609667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91AFF-93A9-435C-A410-C261B95B2181}" type="datetimeFigureOut">
              <a:rPr lang="en-US" smtClean="0"/>
              <a:t>4/13/2014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829FE-3E38-423C-B264-A1BD928D6F7B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9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12432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3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2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91AFF-93A9-435C-A410-C261B95B2181}" type="datetimeFigureOut">
              <a:rPr lang="en-US" smtClean="0"/>
              <a:t>4/13/2014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829FE-3E38-423C-B264-A1BD928D6F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5336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4" y="982132"/>
            <a:ext cx="9296399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2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2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91AFF-93A9-435C-A410-C261B95B2181}" type="datetimeFigureOut">
              <a:rPr lang="en-US" smtClean="0"/>
              <a:t>4/13/2014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829FE-3E38-423C-B264-A1BD928D6F7B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9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28978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7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2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470401"/>
            <a:ext cx="9609671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91AFF-93A9-435C-A410-C261B95B2181}" type="datetimeFigureOut">
              <a:rPr lang="en-US" smtClean="0"/>
              <a:t>4/13/2014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829FE-3E38-423C-B264-A1BD928D6F7B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9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63039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91AFF-93A9-435C-A410-C261B95B2181}" type="datetimeFigureOut">
              <a:rPr lang="en-US" smtClean="0"/>
              <a:t>4/13/2014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829FE-3E38-423C-B264-A1BD928D6F7B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9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97590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8" y="982133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91AFF-93A9-435C-A410-C261B95B2181}" type="datetimeFigureOut">
              <a:rPr lang="en-US" smtClean="0"/>
              <a:t>4/13/2014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829FE-3E38-423C-B264-A1BD928D6F7B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1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2261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9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91AFF-93A9-435C-A410-C261B95B2181}" type="datetimeFigureOut">
              <a:rPr lang="en-US" smtClean="0"/>
              <a:t>4/13/2014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829FE-3E38-423C-B264-A1BD928D6F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104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3"/>
            <a:ext cx="8158691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91AFF-93A9-435C-A410-C261B95B2181}" type="datetimeFigureOut">
              <a:rPr lang="en-US" smtClean="0"/>
              <a:t>4/13/2014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829FE-3E38-423C-B264-A1BD928D6F7B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343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9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91AFF-93A9-435C-A410-C261B95B2181}" type="datetimeFigureOut">
              <a:rPr lang="en-US" smtClean="0"/>
              <a:t>4/13/2014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829FE-3E38-423C-B264-A1BD928D6F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9689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4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4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91AFF-93A9-435C-A410-C261B95B2181}" type="datetimeFigureOut">
              <a:rPr lang="en-US" smtClean="0"/>
              <a:t>4/13/2014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829FE-3E38-423C-B264-A1BD928D6F7B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9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141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91AFF-93A9-435C-A410-C261B95B2181}" type="datetimeFigureOut">
              <a:rPr lang="en-US" smtClean="0"/>
              <a:t>4/13/2014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829FE-3E38-423C-B264-A1BD928D6F7B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9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6691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91AFF-93A9-435C-A410-C261B95B2181}" type="datetimeFigureOut">
              <a:rPr lang="en-US" smtClean="0"/>
              <a:t>4/13/2014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829FE-3E38-423C-B264-A1BD928D6F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79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3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3"/>
            <a:ext cx="5469467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3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91AFF-93A9-435C-A410-C261B95B2181}" type="datetimeFigureOut">
              <a:rPr lang="en-US" smtClean="0"/>
              <a:t>4/13/2014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829FE-3E38-423C-B264-A1BD928D6F7B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9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3722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2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91AFF-93A9-435C-A410-C261B95B2181}" type="datetimeFigureOut">
              <a:rPr lang="en-US" smtClean="0"/>
              <a:t>4/13/2014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829FE-3E38-423C-B264-A1BD928D6F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394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3" y="982134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2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9991AFF-93A9-435C-A410-C261B95B2181}" type="datetimeFigureOut">
              <a:rPr lang="en-US" smtClean="0"/>
              <a:t>4/13/2014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2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2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B7829FE-3E38-423C-B264-A1BD928D6F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674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search.proquest.com/docview/1030864371?accountid=14745" TargetMode="External"/><Relationship Id="rId2" Type="http://schemas.openxmlformats.org/officeDocument/2006/relationships/hyperlink" Target="http://search.proquest.com/docview/1417525429?accountid=14745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britannica.com/blogs/2011/10/wuchang-uprising-double-ten-10101911/" TargetMode="External"/><Relationship Id="rId5" Type="http://schemas.openxmlformats.org/officeDocument/2006/relationships/hyperlink" Target="http://www.bbc.com/news/world-middle-east-26591463" TargetMode="External"/><Relationship Id="rId4" Type="http://schemas.openxmlformats.org/officeDocument/2006/relationships/hyperlink" Target="http://www.bbc.com/news/world-middle-east-26487092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://jfkfacts.org/wp-content/uploads/2013/07/Cuban-Revolution-Album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252" y="4178138"/>
            <a:ext cx="2700784" cy="1993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://upload.wikimedia.org/wikipedia/en/c/c6/Cultural_Revolution_post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1755" y="1859137"/>
            <a:ext cx="3046791" cy="214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previous.presstv.ir/photo/20110207/Baqeri_d2011020704403709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049" y="1859137"/>
            <a:ext cx="2842480" cy="2093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climaterevolution.net/images/iranian-revolution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2728" y="1859137"/>
            <a:ext cx="3217828" cy="2136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1.bp.blogspot.com/-7yoVUnI6ZtU/TuyHLfs2EuI/AAAAAAAAE4c/3Psf-i1uSfQ/s1600/bouazizi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1131" y="4196923"/>
            <a:ext cx="3217829" cy="1974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779049" y="525391"/>
            <a:ext cx="1061977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000" b="1" u="sng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Revolutions</a:t>
            </a:r>
            <a:endParaRPr lang="en-US" sz="8000" b="1" u="sng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835047" y="4686274"/>
            <a:ext cx="135281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Presented by:</a:t>
            </a:r>
          </a:p>
          <a:p>
            <a:r>
              <a:rPr lang="en-US" sz="1200" dirty="0" smtClean="0"/>
              <a:t>Kaydian Brown</a:t>
            </a:r>
          </a:p>
          <a:p>
            <a:r>
              <a:rPr lang="en-US" sz="1200" dirty="0" smtClean="0"/>
              <a:t>Robert Smith</a:t>
            </a:r>
          </a:p>
          <a:p>
            <a:r>
              <a:rPr lang="en-US" sz="1200" dirty="0" smtClean="0"/>
              <a:t>Christopher Davis</a:t>
            </a:r>
          </a:p>
          <a:p>
            <a:r>
              <a:rPr lang="en-US" sz="1200" dirty="0" smtClean="0"/>
              <a:t>Brooke Harris</a:t>
            </a:r>
          </a:p>
          <a:p>
            <a:r>
              <a:rPr lang="en-US" sz="1200" dirty="0" smtClean="0"/>
              <a:t>Chad </a:t>
            </a:r>
            <a:r>
              <a:rPr lang="en-US" sz="1200" dirty="0" err="1" smtClean="0"/>
              <a:t>Sinckle</a:t>
            </a:r>
            <a:endParaRPr lang="en-US" sz="1200" dirty="0" smtClean="0"/>
          </a:p>
          <a:p>
            <a:r>
              <a:rPr lang="en-US" sz="1200" dirty="0" err="1" smtClean="0"/>
              <a:t>Muntasir</a:t>
            </a:r>
            <a:r>
              <a:rPr lang="en-US" sz="1200" dirty="0" smtClean="0"/>
              <a:t> </a:t>
            </a:r>
            <a:r>
              <a:rPr lang="en-US" sz="1200" dirty="0" err="1" smtClean="0"/>
              <a:t>Shafiq</a:t>
            </a:r>
            <a:endParaRPr lang="en-US" sz="1200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6846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9" y="1633139"/>
            <a:ext cx="6815669" cy="1515533"/>
          </a:xfrm>
        </p:spPr>
        <p:txBody>
          <a:bodyPr/>
          <a:lstStyle/>
          <a:p>
            <a:r>
              <a:rPr lang="en-US" b="1" dirty="0"/>
              <a:t>Comparative Analysis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342900" indent="-342900" algn="l">
              <a:buClr>
                <a:srgbClr val="AB946B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prstClr val="black"/>
                </a:solidFill>
              </a:rPr>
              <a:t>All other revolutions, aside from </a:t>
            </a:r>
            <a:r>
              <a:rPr lang="en-US" sz="2000" dirty="0" smtClean="0">
                <a:solidFill>
                  <a:prstClr val="black"/>
                </a:solidFill>
              </a:rPr>
              <a:t>Tunisia</a:t>
            </a:r>
            <a:r>
              <a:rPr lang="en-US" sz="2000" dirty="0">
                <a:solidFill>
                  <a:prstClr val="black"/>
                </a:solidFill>
              </a:rPr>
              <a:t>, had their governments overthrown</a:t>
            </a:r>
          </a:p>
          <a:p>
            <a:pPr marL="342900" lvl="0" indent="-342900" algn="l">
              <a:buClr>
                <a:srgbClr val="AB946B"/>
              </a:buClr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prstClr val="black"/>
                </a:solidFill>
                <a:latin typeface="+mj-lt"/>
              </a:rPr>
              <a:t>All </a:t>
            </a:r>
            <a:r>
              <a:rPr lang="en-US" sz="2000" dirty="0">
                <a:solidFill>
                  <a:prstClr val="black"/>
                </a:solidFill>
                <a:latin typeface="+mj-lt"/>
              </a:rPr>
              <a:t>Revolutions have concluded except Muslim Brotherhood</a:t>
            </a:r>
          </a:p>
          <a:p>
            <a:pPr algn="l"/>
            <a:endParaRPr lang="en-US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84759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9" y="1590805"/>
            <a:ext cx="6815669" cy="864296"/>
          </a:xfrm>
        </p:spPr>
        <p:txBody>
          <a:bodyPr/>
          <a:lstStyle/>
          <a:p>
            <a:r>
              <a:rPr lang="en-US" b="1" dirty="0" smtClean="0"/>
              <a:t>Conclusion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17660" y="2279737"/>
            <a:ext cx="6815669" cy="318161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/>
              <a:t> </a:t>
            </a:r>
            <a:r>
              <a:rPr lang="en-US" sz="2000" dirty="0" smtClean="0"/>
              <a:t>Revolution </a:t>
            </a:r>
            <a:r>
              <a:rPr lang="en-US" sz="2000" dirty="0" smtClean="0"/>
              <a:t>occurs based 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/>
              <a:t>Acts as the people’s voice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/>
              <a:t>Caters to issues that were important to the masses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/>
              <a:t>Threaten </a:t>
            </a:r>
            <a:r>
              <a:rPr lang="en-US" sz="2000" dirty="0"/>
              <a:t>a change in the existing </a:t>
            </a:r>
            <a:r>
              <a:rPr lang="en-US" sz="2000" dirty="0" smtClean="0"/>
              <a:t>regime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/>
              <a:t>Often violent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/>
              <a:t>Some is on-going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/>
              <a:t>Occurs in weak regimes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 smtClean="0"/>
          </a:p>
          <a:p>
            <a:pPr algn="l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8665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7749" y="2769371"/>
            <a:ext cx="9601196" cy="1303867"/>
          </a:xfrm>
        </p:spPr>
        <p:txBody>
          <a:bodyPr/>
          <a:lstStyle/>
          <a:p>
            <a:r>
              <a:rPr lang="en-US" u="sng" dirty="0" smtClean="0"/>
              <a:t>Discussions/Questions</a:t>
            </a:r>
            <a:endParaRPr lang="en-US" u="sng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4788" y="4180624"/>
            <a:ext cx="3016035" cy="180453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749" y="4180624"/>
            <a:ext cx="3016035" cy="180453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268" y="4180624"/>
            <a:ext cx="3016035" cy="1804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285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76822" y="1732395"/>
            <a:ext cx="10020822" cy="4439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en-US" sz="12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Aknur</a:t>
            </a:r>
            <a:r>
              <a:rPr lang="en-US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M. (2013). The </a:t>
            </a:r>
            <a:r>
              <a:rPr lang="en-US" sz="12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muslim</a:t>
            </a:r>
            <a:r>
              <a:rPr lang="en-US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brotherhood in politics in </a:t>
            </a:r>
            <a:r>
              <a:rPr lang="en-US" sz="12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egypt</a:t>
            </a:r>
            <a:r>
              <a:rPr lang="en-US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From moderation to authoritarianism?</a:t>
            </a:r>
            <a:r>
              <a:rPr lang="en-US" sz="12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1200" i="1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Uluslararasi</a:t>
            </a:r>
            <a:r>
              <a:rPr lang="en-US" sz="12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i="1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Hukuk</a:t>
            </a:r>
            <a:r>
              <a:rPr lang="en-US" sz="12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i="1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Ve</a:t>
            </a:r>
            <a:r>
              <a:rPr lang="en-US" sz="12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i="1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Politika</a:t>
            </a:r>
            <a:r>
              <a:rPr lang="en-US" sz="12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 9</a:t>
            </a:r>
            <a:r>
              <a:rPr lang="en-US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(33), 1-25. Retrieved from </a:t>
            </a:r>
            <a:r>
              <a:rPr lang="en-US" sz="1200" u="sng" dirty="0" smtClean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http://search.proquest.com/docview/1417525429?accountid=14745</a:t>
            </a:r>
            <a:endParaRPr lang="en-US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Rubin, B. (2011). REFLECTIONS ON THE REVOLUTION IN EGYPT.</a:t>
            </a:r>
            <a:r>
              <a:rPr lang="en-US" sz="12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MERIA: Middle East Review of International Affairs, 15</a:t>
            </a:r>
            <a:r>
              <a:rPr lang="en-US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(3) Retrieved from </a:t>
            </a:r>
            <a:r>
              <a:rPr lang="en-US" sz="1200" u="sng" dirty="0" smtClean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http://search.proquest.com/docview/1030864371?accountid=14745</a:t>
            </a:r>
            <a:endParaRPr lang="en-US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1200" u="sng" dirty="0" smtClean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http://www.bbc.com/news/world-middle-east-26487092</a:t>
            </a:r>
            <a:r>
              <a:rPr lang="en-US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1200" u="sng" dirty="0" smtClean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http://www.bbc.com/news/world-middle-east-26591463</a:t>
            </a:r>
            <a:r>
              <a:rPr lang="en-US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http://m.washingtonpost.com/world/egypt-sentences-529-to-death/2014/03/24/a4f95692-6992-461e-aaf1-9bc84908a429_story.html</a:t>
            </a:r>
            <a:endParaRPr lang="en-US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12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Otte</a:t>
            </a:r>
            <a:r>
              <a:rPr lang="en-US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TG. "Great Britain Germany and the Far Eastern Crisis of 1897-1898." </a:t>
            </a:r>
            <a:r>
              <a:rPr lang="en-US" sz="12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English Historical Review</a:t>
            </a:r>
            <a:r>
              <a:rPr lang="en-US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110.439 (1995): n. page. Web. 20 Mar. 2014.</a:t>
            </a:r>
            <a:endParaRPr lang="en-US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Moore, Gregory. "History, Nationalism and Face in Sino-Japanese Relations." </a:t>
            </a:r>
            <a:r>
              <a:rPr lang="en-US" sz="12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Journal of Chinese Political Science</a:t>
            </a:r>
            <a:r>
              <a:rPr lang="en-US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15.3 (2010): 283-306. Web. 20 Mar. 2014.</a:t>
            </a:r>
            <a:endParaRPr lang="en-US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2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Shilong</a:t>
            </a:r>
            <a:r>
              <a:rPr lang="en-US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Liu. "Speech Activities and Social </a:t>
            </a:r>
            <a:r>
              <a:rPr lang="en-US" sz="12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Mobilization."</a:t>
            </a:r>
            <a:r>
              <a:rPr lang="en-US" sz="1200" i="1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Chinese</a:t>
            </a:r>
            <a:r>
              <a:rPr lang="en-US" sz="12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Studies in History</a:t>
            </a:r>
            <a:r>
              <a:rPr lang="en-US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46.1 (2012): 6-29. Web. 21 Mar. 2014.</a:t>
            </a:r>
            <a:endParaRPr lang="en-US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2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Hoiberg</a:t>
            </a:r>
            <a:r>
              <a:rPr lang="en-US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Dale. "The </a:t>
            </a:r>
            <a:r>
              <a:rPr lang="en-US" sz="12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Wuchang</a:t>
            </a:r>
            <a:r>
              <a:rPr lang="en-US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Uprising on Double Ten."</a:t>
            </a:r>
            <a:r>
              <a:rPr lang="en-US" sz="1200" i="1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Encyclipedia</a:t>
            </a:r>
            <a:r>
              <a:rPr lang="en-US" sz="12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i="1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Brittanica</a:t>
            </a:r>
            <a:r>
              <a:rPr lang="en-US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2011. &lt;</a:t>
            </a:r>
            <a:r>
              <a:rPr lang="en-US" sz="1200" u="sng" dirty="0" smtClean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http://www.britannica.com/blogs/2011/10/wuchang-uprising-double-ten-10101911/</a:t>
            </a:r>
            <a:r>
              <a:rPr lang="en-US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&gt;.</a:t>
            </a:r>
            <a:endParaRPr lang="en-US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2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Abbass</a:t>
            </a:r>
            <a:r>
              <a:rPr lang="en-US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2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Samia</a:t>
            </a:r>
            <a:r>
              <a:rPr lang="en-US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"Chinese Students Protest Treaty of Versailles in May Fourth Incident." </a:t>
            </a:r>
            <a:r>
              <a:rPr lang="en-US" sz="12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Global Non-Violent Action Database</a:t>
            </a:r>
            <a:r>
              <a:rPr lang="en-US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(2010): </a:t>
            </a:r>
            <a:r>
              <a:rPr lang="en-US" sz="12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n.pag</a:t>
            </a:r>
            <a:r>
              <a:rPr lang="en-US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Web. 22 Mar 2014.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335975" y="449604"/>
            <a:ext cx="310251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dirty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</a:rPr>
              <a:t>References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642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9" y="1503123"/>
            <a:ext cx="6815669" cy="1177447"/>
          </a:xfrm>
        </p:spPr>
        <p:txBody>
          <a:bodyPr/>
          <a:lstStyle/>
          <a:p>
            <a:r>
              <a:rPr lang="en-US" b="1" dirty="0" smtClean="0"/>
              <a:t>Introduction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17659" y="2542783"/>
            <a:ext cx="6815669" cy="2530258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j-lt"/>
              </a:rPr>
              <a:t> </a:t>
            </a:r>
            <a:r>
              <a:rPr lang="en-US" sz="2000" b="1" dirty="0">
                <a:latin typeface="+mj-lt"/>
              </a:rPr>
              <a:t>Revolution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smtClean="0">
                <a:latin typeface="+mj-lt"/>
              </a:rPr>
              <a:t>is the </a:t>
            </a:r>
            <a:r>
              <a:rPr lang="en-US" sz="2000" dirty="0">
                <a:latin typeface="+mj-lt"/>
              </a:rPr>
              <a:t>transformation </a:t>
            </a:r>
            <a:r>
              <a:rPr lang="en-US" sz="2000" dirty="0" smtClean="0">
                <a:latin typeface="+mj-lt"/>
              </a:rPr>
              <a:t>of </a:t>
            </a:r>
            <a:r>
              <a:rPr lang="en-US" sz="2000" dirty="0">
                <a:latin typeface="+mj-lt"/>
              </a:rPr>
              <a:t>political system and social structure that results from the overthrow of the prior regime by mass participation in extra-legal political </a:t>
            </a:r>
            <a:r>
              <a:rPr lang="en-US" sz="2000" dirty="0" smtClean="0">
                <a:latin typeface="+mj-lt"/>
              </a:rPr>
              <a:t>action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b="1" dirty="0" smtClean="0">
                <a:latin typeface="+mj-lt"/>
              </a:rPr>
              <a:t>Types of Revolution </a:t>
            </a:r>
            <a:r>
              <a:rPr lang="en-US" sz="2000" dirty="0" smtClean="0">
                <a:latin typeface="+mj-lt"/>
              </a:rPr>
              <a:t>– revolution from above and revolution from below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b="1" dirty="0" smtClean="0">
                <a:latin typeface="+mj-lt"/>
              </a:rPr>
              <a:t>Causes of Revolutions </a:t>
            </a:r>
            <a:endParaRPr lang="en-US" sz="20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48468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9" y="1470300"/>
            <a:ext cx="6815669" cy="1515533"/>
          </a:xfrm>
        </p:spPr>
        <p:txBody>
          <a:bodyPr/>
          <a:lstStyle/>
          <a:p>
            <a:r>
              <a:rPr lang="en-US" b="1" dirty="0" smtClean="0"/>
              <a:t>Cuba Revolution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3681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/>
              <a:t>China Revolution</a:t>
            </a:r>
            <a:endParaRPr lang="en-US" sz="5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3" y="2650450"/>
            <a:ext cx="9601196" cy="3318936"/>
          </a:xfrm>
        </p:spPr>
        <p:txBody>
          <a:bodyPr/>
          <a:lstStyle/>
          <a:p>
            <a:pPr defTabSz="914400">
              <a:spcAft>
                <a:spcPts val="0"/>
              </a:spcAft>
              <a:buClrTx/>
              <a:buSzTx/>
            </a:pPr>
            <a:r>
              <a:rPr lang="en-US" sz="2000" smtClean="0">
                <a:solidFill>
                  <a:prstClr val="black"/>
                </a:solidFill>
                <a:latin typeface="+mj-lt"/>
              </a:rPr>
              <a:t>(a.k.a. Century of Humiliation)</a:t>
            </a:r>
          </a:p>
          <a:p>
            <a:pPr defTabSz="914400">
              <a:spcAft>
                <a:spcPts val="0"/>
              </a:spcAft>
              <a:buClrTx/>
              <a:buSzTx/>
            </a:pPr>
            <a:r>
              <a:rPr lang="en-US" sz="2000" smtClean="0">
                <a:solidFill>
                  <a:prstClr val="black"/>
                </a:solidFill>
                <a:latin typeface="+mj-lt"/>
              </a:rPr>
              <a:t> Two revolutions1911-1949 </a:t>
            </a:r>
          </a:p>
          <a:p>
            <a:pPr marL="0" indent="0" defTabSz="914400">
              <a:spcAft>
                <a:spcPts val="0"/>
              </a:spcAft>
              <a:buClrTx/>
              <a:buSzTx/>
              <a:buNone/>
            </a:pPr>
            <a:r>
              <a:rPr lang="en-US" sz="2000" smtClean="0">
                <a:solidFill>
                  <a:prstClr val="black"/>
                </a:solidFill>
                <a:latin typeface="+mj-lt"/>
              </a:rPr>
              <a:t>	- Nationalist revolution</a:t>
            </a:r>
          </a:p>
          <a:p>
            <a:pPr marL="0" indent="0" defTabSz="914400">
              <a:spcAft>
                <a:spcPts val="0"/>
              </a:spcAft>
              <a:buClrTx/>
              <a:buSzTx/>
              <a:buNone/>
            </a:pPr>
            <a:r>
              <a:rPr lang="en-US" sz="2000" smtClean="0">
                <a:solidFill>
                  <a:prstClr val="black"/>
                </a:solidFill>
                <a:latin typeface="+mj-lt"/>
              </a:rPr>
              <a:t>	-Communist Revolution</a:t>
            </a:r>
          </a:p>
          <a:p>
            <a:pPr defTabSz="914400">
              <a:spcAft>
                <a:spcPts val="0"/>
              </a:spcAft>
              <a:buClrTx/>
              <a:buSzTx/>
            </a:pPr>
            <a:r>
              <a:rPr lang="en-US" sz="2000" smtClean="0">
                <a:solidFill>
                  <a:prstClr val="black"/>
                </a:solidFill>
                <a:latin typeface="+mj-lt"/>
              </a:rPr>
              <a:t>New Culture Movement</a:t>
            </a:r>
          </a:p>
          <a:p>
            <a:pPr defTabSz="914400">
              <a:spcAft>
                <a:spcPts val="0"/>
              </a:spcAft>
              <a:buClrTx/>
              <a:buSzTx/>
            </a:pPr>
            <a:r>
              <a:rPr lang="en-US" sz="2000" smtClean="0">
                <a:solidFill>
                  <a:prstClr val="black"/>
                </a:solidFill>
                <a:latin typeface="+mj-lt"/>
              </a:rPr>
              <a:t>Communist Nationalist split</a:t>
            </a:r>
          </a:p>
          <a:p>
            <a:pPr lvl="0" defTabSz="914400">
              <a:spcAft>
                <a:spcPts val="0"/>
              </a:spcAft>
              <a:buClrTx/>
              <a:buSzTx/>
            </a:pPr>
            <a:endParaRPr lang="en-US" smtClean="0">
              <a:solidFill>
                <a:prstClr val="black"/>
              </a:solidFill>
              <a:latin typeface="Calibri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9955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65134" y="2096603"/>
            <a:ext cx="6815669" cy="1038322"/>
          </a:xfrm>
        </p:spPr>
        <p:txBody>
          <a:bodyPr/>
          <a:lstStyle/>
          <a:p>
            <a:r>
              <a:rPr lang="en-US" b="1" dirty="0" smtClean="0"/>
              <a:t>Iran Revolution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65135" y="3574473"/>
            <a:ext cx="6815669" cy="1216890"/>
          </a:xfrm>
        </p:spPr>
        <p:txBody>
          <a:bodyPr>
            <a:normAutofit fontScale="25000" lnSpcReduction="2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8000" dirty="0" smtClean="0">
                <a:latin typeface="+mj-lt"/>
              </a:rPr>
              <a:t>Based off June 2009 Presidential elections</a:t>
            </a:r>
            <a:endParaRPr lang="en-US" sz="8000" dirty="0">
              <a:latin typeface="+mj-lt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8000" dirty="0" smtClean="0">
                <a:latin typeface="+mj-lt"/>
              </a:rPr>
              <a:t>Hundreds of thousands took to the streets to protest results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8000" dirty="0" smtClean="0">
                <a:latin typeface="+mj-lt"/>
              </a:rPr>
              <a:t>Severe crackdown ensued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8000" dirty="0" smtClean="0">
                <a:latin typeface="+mj-lt"/>
              </a:rPr>
              <a:t>One year later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60809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65134" y="2175162"/>
            <a:ext cx="6815669" cy="997327"/>
          </a:xfrm>
        </p:spPr>
        <p:txBody>
          <a:bodyPr/>
          <a:lstStyle/>
          <a:p>
            <a:r>
              <a:rPr lang="en-US" b="1" dirty="0" smtClean="0"/>
              <a:t>Egypt Revolution</a:t>
            </a:r>
            <a:br>
              <a:rPr lang="en-US" b="1" dirty="0" smtClean="0"/>
            </a:br>
            <a:r>
              <a:rPr lang="en-US" sz="2800" b="1" dirty="0" smtClean="0"/>
              <a:t>(The Muslim Brotherhood</a:t>
            </a:r>
            <a:r>
              <a:rPr lang="en-US" sz="2800" dirty="0" smtClean="0"/>
              <a:t>)</a:t>
            </a:r>
            <a:endParaRPr 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65135" y="2673826"/>
            <a:ext cx="6815669" cy="2502698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400" dirty="0" smtClean="0">
              <a:latin typeface="+mj-lt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000" dirty="0" smtClean="0">
              <a:latin typeface="+mj-lt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j-lt"/>
              </a:rPr>
              <a:t>A </a:t>
            </a:r>
            <a:r>
              <a:rPr lang="en-US" sz="2000" dirty="0">
                <a:latin typeface="+mj-lt"/>
              </a:rPr>
              <a:t>r</a:t>
            </a:r>
            <a:r>
              <a:rPr lang="en-US" sz="2000" dirty="0" smtClean="0">
                <a:latin typeface="+mj-lt"/>
              </a:rPr>
              <a:t>eligious movement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j-lt"/>
              </a:rPr>
              <a:t>A political party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j-lt"/>
              </a:rPr>
              <a:t>A terrorist group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3610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9" y="1608086"/>
            <a:ext cx="6815669" cy="1515533"/>
          </a:xfrm>
        </p:spPr>
        <p:txBody>
          <a:bodyPr/>
          <a:lstStyle/>
          <a:p>
            <a:r>
              <a:rPr lang="en-US" b="1" dirty="0" smtClean="0"/>
              <a:t>Tunisia Revolution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9" y="3512127"/>
            <a:ext cx="6815669" cy="1466272"/>
          </a:xfrm>
        </p:spPr>
        <p:txBody>
          <a:bodyPr>
            <a:no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/>
              <a:t>Mohammed </a:t>
            </a:r>
            <a:r>
              <a:rPr lang="en-US" sz="2000" dirty="0" err="1" smtClean="0"/>
              <a:t>Bouazizi</a:t>
            </a:r>
            <a:r>
              <a:rPr lang="en-US" sz="2000" dirty="0" smtClean="0"/>
              <a:t>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/>
              <a:t>Protests steaming from low opportunity, corruption, brutal government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/>
              <a:t>Role of Internet/Social Media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/>
              <a:t>Regime’s downfall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964853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9" y="1495352"/>
            <a:ext cx="6815669" cy="1515533"/>
          </a:xfrm>
        </p:spPr>
        <p:txBody>
          <a:bodyPr/>
          <a:lstStyle/>
          <a:p>
            <a:r>
              <a:rPr lang="en-US" b="1" dirty="0" smtClean="0"/>
              <a:t>Comparative Analysis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9" y="3564082"/>
            <a:ext cx="6815669" cy="1414317"/>
          </a:xfrm>
        </p:spPr>
        <p:txBody>
          <a:bodyPr>
            <a:normAutofit fontScale="25000" lnSpcReduction="2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8000" dirty="0" smtClean="0">
                <a:latin typeface="+mj-lt"/>
              </a:rPr>
              <a:t>All were revolutions from below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8000" dirty="0" smtClean="0">
                <a:latin typeface="+mj-lt"/>
              </a:rPr>
              <a:t>All initial </a:t>
            </a:r>
            <a:r>
              <a:rPr lang="en-US" sz="8000" dirty="0" err="1" smtClean="0">
                <a:latin typeface="+mj-lt"/>
              </a:rPr>
              <a:t>uprise</a:t>
            </a:r>
            <a:r>
              <a:rPr lang="en-US" sz="8000" dirty="0" smtClean="0">
                <a:latin typeface="+mj-lt"/>
              </a:rPr>
              <a:t> fail expect for Tunisia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8000" dirty="0" smtClean="0">
                <a:latin typeface="+mj-lt"/>
              </a:rPr>
              <a:t>Chinese, Muslim Brotherhood, and Iran all had nationalist ideologies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87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645665"/>
            <a:ext cx="6815669" cy="1515533"/>
          </a:xfrm>
        </p:spPr>
        <p:txBody>
          <a:bodyPr/>
          <a:lstStyle/>
          <a:p>
            <a:r>
              <a:rPr lang="en-US" b="1" dirty="0" smtClean="0"/>
              <a:t>Comparative Analysis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9" y="3574473"/>
            <a:ext cx="6815669" cy="1403926"/>
          </a:xfrm>
        </p:spPr>
        <p:txBody>
          <a:bodyPr>
            <a:normAutofit fontScale="92500"/>
          </a:bodyPr>
          <a:lstStyle/>
          <a:p>
            <a:pPr marL="342900" lvl="0" indent="-342900" algn="l">
              <a:buClr>
                <a:srgbClr val="AB946B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prstClr val="black"/>
                </a:solidFill>
              </a:rPr>
              <a:t>Revolutions succeed just as authoritarian regime begins to liberalize</a:t>
            </a:r>
          </a:p>
          <a:p>
            <a:pPr marL="800100" lvl="1" indent="-342900" algn="l">
              <a:buClr>
                <a:srgbClr val="AB946B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prstClr val="black">
                    <a:tint val="75000"/>
                  </a:prstClr>
                </a:solidFill>
              </a:rPr>
              <a:t>Those that crack down put out any sparks immediately</a:t>
            </a:r>
          </a:p>
          <a:p>
            <a:pPr marL="342900" lvl="0" indent="-342900" algn="l">
              <a:buClr>
                <a:srgbClr val="AB946B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prstClr val="black"/>
                </a:solidFill>
              </a:rPr>
              <a:t>Tunisian Revolution that started with just one individual</a:t>
            </a:r>
          </a:p>
          <a:p>
            <a:pPr algn="l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2874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AB946B"/>
      </a:accent1>
      <a:accent2>
        <a:srgbClr val="C04F32"/>
      </a:accent2>
      <a:accent3>
        <a:srgbClr val="DD8C3C"/>
      </a:accent3>
      <a:accent4>
        <a:srgbClr val="8E684C"/>
      </a:accent4>
      <a:accent5>
        <a:srgbClr val="CBAF62"/>
      </a:accent5>
      <a:accent6>
        <a:srgbClr val="803348"/>
      </a:accent6>
      <a:hlink>
        <a:srgbClr val="86724D"/>
      </a:hlink>
      <a:folHlink>
        <a:srgbClr val="B99E84"/>
      </a:folHlink>
    </a:clrScheme>
    <a:fontScheme name="Organic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ganic" id="{28CDC826-8792-45C0-861B-85EB3ADEDA33}" vid="{A2BEDC8B-F191-493B-BA33-0F4F800A89D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242</TotalTime>
  <Words>260</Words>
  <Application>Microsoft Office PowerPoint</Application>
  <PresentationFormat>Custom</PresentationFormat>
  <Paragraphs>75</Paragraphs>
  <Slides>13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Organic</vt:lpstr>
      <vt:lpstr>PowerPoint Presentation</vt:lpstr>
      <vt:lpstr>Introduction</vt:lpstr>
      <vt:lpstr>Cuba Revolution</vt:lpstr>
      <vt:lpstr>China Revolution</vt:lpstr>
      <vt:lpstr>Iran Revolution</vt:lpstr>
      <vt:lpstr>Egypt Revolution (The Muslim Brotherhood)</vt:lpstr>
      <vt:lpstr>Tunisia Revolution</vt:lpstr>
      <vt:lpstr>Comparative Analysis</vt:lpstr>
      <vt:lpstr>Comparative Analysis</vt:lpstr>
      <vt:lpstr>Comparative Analysis</vt:lpstr>
      <vt:lpstr>Conclusion</vt:lpstr>
      <vt:lpstr>Discussions/Questions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Brown, Kaydian</dc:creator>
  <cp:lastModifiedBy>monalisa</cp:lastModifiedBy>
  <cp:revision>28</cp:revision>
  <dcterms:created xsi:type="dcterms:W3CDTF">2014-04-02T12:51:13Z</dcterms:created>
  <dcterms:modified xsi:type="dcterms:W3CDTF">2014-04-13T20:45:50Z</dcterms:modified>
</cp:coreProperties>
</file>